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2" r:id="rId3"/>
    <p:sldId id="324" r:id="rId4"/>
    <p:sldId id="325" r:id="rId5"/>
    <p:sldId id="326" r:id="rId6"/>
    <p:sldId id="332" r:id="rId7"/>
    <p:sldId id="327" r:id="rId8"/>
    <p:sldId id="328" r:id="rId9"/>
    <p:sldId id="330" r:id="rId10"/>
    <p:sldId id="329" r:id="rId11"/>
    <p:sldId id="331" r:id="rId12"/>
    <p:sldId id="335" r:id="rId13"/>
    <p:sldId id="334" r:id="rId14"/>
    <p:sldId id="333" r:id="rId15"/>
  </p:sldIdLst>
  <p:sldSz cx="12192000" cy="6858000"/>
  <p:notesSz cx="6784975" cy="99187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91DCF4E-99DC-4E69-9566-02994B7F6BC0}">
          <p14:sldIdLst>
            <p14:sldId id="256"/>
            <p14:sldId id="322"/>
            <p14:sldId id="324"/>
            <p14:sldId id="325"/>
            <p14:sldId id="326"/>
            <p14:sldId id="332"/>
            <p14:sldId id="327"/>
            <p14:sldId id="328"/>
            <p14:sldId id="330"/>
            <p14:sldId id="329"/>
            <p14:sldId id="331"/>
            <p14:sldId id="335"/>
            <p14:sldId id="334"/>
            <p14:sldId id="33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B68F7F-F9A6-41C5-8DC1-914E35B61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29D485A-8896-4A6C-9299-16DAF8976B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7E55B4-08B5-4E38-8370-4E56D151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FA9B-3B28-4D73-B8C3-2EDB381FD211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FA9AF0-4ED8-4EA8-B8A5-9E5734ACF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D6DBE44-C91C-4D53-A96D-32EC28E5C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70D95-0158-42A2-B7B0-3B5808B01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75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5C30A0-3430-4C7F-A379-1DE2EB5EF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88C893-E8B3-4337-9DA7-885518DB4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759DCD-F7C4-4354-AD4F-CB593C38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2FA9B-3B28-4D73-B8C3-2EDB381FD211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27AD60A-4604-4FB4-ABF6-A21594892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45297A3-9F64-4C0E-BC3D-0AAB829ED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70D95-0158-42A2-B7B0-3B5808B01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339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08843559"/>
              </p:ext>
            </p:extLst>
          </p:nvPr>
        </p:nvGraphicFramePr>
        <p:xfrm>
          <a:off x="65299" y="43844"/>
          <a:ext cx="12061386" cy="6765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97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4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TITE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47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6226"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텍스트 개체 틀 2"/>
          <p:cNvSpPr>
            <a:spLocks noGrp="1"/>
          </p:cNvSpPr>
          <p:nvPr>
            <p:ph type="body" sz="quarter" idx="11" hasCustomPrompt="1"/>
          </p:nvPr>
        </p:nvSpPr>
        <p:spPr>
          <a:xfrm>
            <a:off x="1128812" y="259986"/>
            <a:ext cx="10995652" cy="211876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FontTx/>
              <a:buNone/>
              <a:defRPr sz="571" baseline="0">
                <a:latin typeface="+mn-ea"/>
                <a:ea typeface="+mn-ea"/>
              </a:defRPr>
            </a:lvl1pPr>
            <a:lvl2pPr marL="326578" indent="0">
              <a:buFontTx/>
              <a:buNone/>
              <a:defRPr sz="571"/>
            </a:lvl2pPr>
            <a:lvl3pPr marL="653156" indent="0">
              <a:buFontTx/>
              <a:buNone/>
              <a:defRPr sz="571"/>
            </a:lvl3pPr>
            <a:lvl4pPr marL="979734" indent="0">
              <a:buFontTx/>
              <a:buNone/>
              <a:defRPr sz="571"/>
            </a:lvl4pPr>
            <a:lvl5pPr marL="1306312" indent="0">
              <a:buFontTx/>
              <a:buNone/>
              <a:defRPr sz="571"/>
            </a:lvl5pPr>
          </a:lstStyle>
          <a:p>
            <a:pPr lvl="0"/>
            <a:r>
              <a:rPr lang="ko-KR" altLang="en-US" dirty="0"/>
              <a:t>설명 입력</a:t>
            </a:r>
          </a:p>
        </p:txBody>
      </p:sp>
      <p:sp>
        <p:nvSpPr>
          <p:cNvPr id="9" name="텍스트 개체 틀 2"/>
          <p:cNvSpPr>
            <a:spLocks noGrp="1"/>
          </p:cNvSpPr>
          <p:nvPr>
            <p:ph type="body" sz="quarter" idx="12" hasCustomPrompt="1"/>
          </p:nvPr>
        </p:nvSpPr>
        <p:spPr>
          <a:xfrm>
            <a:off x="1128812" y="47497"/>
            <a:ext cx="10995652" cy="205763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FontTx/>
              <a:buNone/>
              <a:defRPr sz="571" baseline="0">
                <a:latin typeface="+mn-ea"/>
                <a:ea typeface="+mn-ea"/>
              </a:defRPr>
            </a:lvl1pPr>
            <a:lvl2pPr marL="326578" indent="0">
              <a:buFontTx/>
              <a:buNone/>
              <a:defRPr sz="571"/>
            </a:lvl2pPr>
            <a:lvl3pPr marL="653156" indent="0">
              <a:buFontTx/>
              <a:buNone/>
              <a:defRPr sz="571"/>
            </a:lvl3pPr>
            <a:lvl4pPr marL="979734" indent="0">
              <a:buFontTx/>
              <a:buNone/>
              <a:defRPr sz="571"/>
            </a:lvl4pPr>
            <a:lvl5pPr marL="1306312" indent="0">
              <a:buFontTx/>
              <a:buNone/>
              <a:defRPr sz="571"/>
            </a:lvl5pPr>
          </a:lstStyle>
          <a:p>
            <a:pPr lvl="0"/>
            <a:r>
              <a:rPr lang="ko-KR" altLang="en-US" dirty="0"/>
              <a:t>제목 입력</a:t>
            </a:r>
          </a:p>
        </p:txBody>
      </p:sp>
    </p:spTree>
    <p:extLst>
      <p:ext uri="{BB962C8B-B14F-4D97-AF65-F5344CB8AC3E}">
        <p14:creationId xmlns:p14="http://schemas.microsoft.com/office/powerpoint/2010/main" val="105953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 화면설계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표 2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076228428"/>
              </p:ext>
            </p:extLst>
          </p:nvPr>
        </p:nvGraphicFramePr>
        <p:xfrm>
          <a:off x="65301" y="43844"/>
          <a:ext cx="12063132" cy="6759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3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5762">
                  <a:extLst>
                    <a:ext uri="{9D8B030D-6E8A-4147-A177-3AD203B41FA5}">
                      <a16:colId xmlns:a16="http://schemas.microsoft.com/office/drawing/2014/main" val="2311163732"/>
                    </a:ext>
                  </a:extLst>
                </a:gridCol>
                <a:gridCol w="1419290">
                  <a:extLst>
                    <a:ext uri="{9D8B030D-6E8A-4147-A177-3AD203B41FA5}">
                      <a16:colId xmlns:a16="http://schemas.microsoft.com/office/drawing/2014/main" val="1752385114"/>
                    </a:ext>
                  </a:extLst>
                </a:gridCol>
                <a:gridCol w="975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3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57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5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32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 err="1">
                          <a:solidFill>
                            <a:schemeClr val="tx1"/>
                          </a:solidFill>
                        </a:rPr>
                        <a:t>메뉴명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페이지 위치</a:t>
                      </a: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700" dirty="0"/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화면</a:t>
                      </a:r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ID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2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700" b="1" dirty="0">
                          <a:solidFill>
                            <a:schemeClr val="tx1"/>
                          </a:solidFill>
                        </a:rPr>
                        <a:t>화면 설명</a:t>
                      </a: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latinLnBrk="1"/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69">
                <a:tc>
                  <a:txBody>
                    <a:bodyPr/>
                    <a:lstStyle/>
                    <a:p>
                      <a:pPr algn="ctr" latinLnBrk="1"/>
                      <a:endParaRPr lang="ko-KR" alt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244">
                <a:tc rowSpan="2" gridSpan="6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b="1" dirty="0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ko-KR" alt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8028">
                <a:tc gridSpan="6" v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600" b="1" dirty="0">
                        <a:solidFill>
                          <a:schemeClr val="tx1"/>
                        </a:solidFill>
                      </a:endParaRPr>
                    </a:p>
                  </a:txBody>
                  <a:tcPr marL="87086" marR="87086" marT="32657" marB="32657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텍스트 개체 틀 2"/>
          <p:cNvSpPr>
            <a:spLocks noGrp="1"/>
          </p:cNvSpPr>
          <p:nvPr>
            <p:ph type="body" sz="quarter" idx="10" hasCustomPrompt="1"/>
          </p:nvPr>
        </p:nvSpPr>
        <p:spPr>
          <a:xfrm>
            <a:off x="4588962" y="45152"/>
            <a:ext cx="4876722" cy="208108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FontTx/>
              <a:buNone/>
              <a:defRPr sz="571" baseline="0">
                <a:latin typeface="+mn-ea"/>
                <a:ea typeface="+mn-ea"/>
              </a:defRPr>
            </a:lvl1pPr>
            <a:lvl2pPr marL="326578" indent="0">
              <a:buFontTx/>
              <a:buNone/>
              <a:defRPr sz="571"/>
            </a:lvl2pPr>
            <a:lvl3pPr marL="653156" indent="0">
              <a:buFontTx/>
              <a:buNone/>
              <a:defRPr sz="571"/>
            </a:lvl3pPr>
            <a:lvl4pPr marL="979734" indent="0">
              <a:buFontTx/>
              <a:buNone/>
              <a:defRPr sz="571"/>
            </a:lvl4pPr>
            <a:lvl5pPr marL="1306312" indent="0">
              <a:buFontTx/>
              <a:buNone/>
              <a:defRPr sz="571"/>
            </a:lvl5pPr>
          </a:lstStyle>
          <a:p>
            <a:pPr lvl="0"/>
            <a:r>
              <a:rPr lang="ko-KR" altLang="en-US" dirty="0" err="1"/>
              <a:t>네비게이션</a:t>
            </a:r>
            <a:r>
              <a:rPr lang="ko-KR" altLang="en-US" dirty="0"/>
              <a:t> 입력</a:t>
            </a:r>
          </a:p>
        </p:txBody>
      </p:sp>
      <p:sp>
        <p:nvSpPr>
          <p:cNvPr id="19" name="텍스트 개체 틀 2"/>
          <p:cNvSpPr>
            <a:spLocks noGrp="1"/>
          </p:cNvSpPr>
          <p:nvPr>
            <p:ph type="body" sz="quarter" idx="11" hasCustomPrompt="1"/>
          </p:nvPr>
        </p:nvSpPr>
        <p:spPr>
          <a:xfrm>
            <a:off x="1130716" y="258842"/>
            <a:ext cx="10993747" cy="210604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FontTx/>
              <a:buNone/>
              <a:defRPr sz="571" baseline="0">
                <a:latin typeface="+mn-ea"/>
                <a:ea typeface="+mn-ea"/>
              </a:defRPr>
            </a:lvl1pPr>
            <a:lvl2pPr marL="326578" indent="0">
              <a:buFontTx/>
              <a:buNone/>
              <a:defRPr sz="571"/>
            </a:lvl2pPr>
            <a:lvl3pPr marL="653156" indent="0">
              <a:buFontTx/>
              <a:buNone/>
              <a:defRPr sz="571"/>
            </a:lvl3pPr>
            <a:lvl4pPr marL="979734" indent="0">
              <a:buFontTx/>
              <a:buNone/>
              <a:defRPr sz="571"/>
            </a:lvl4pPr>
            <a:lvl5pPr marL="1306312" indent="0">
              <a:buFontTx/>
              <a:buNone/>
              <a:defRPr sz="571"/>
            </a:lvl5pPr>
          </a:lstStyle>
          <a:p>
            <a:pPr lvl="0"/>
            <a:r>
              <a:rPr lang="ko-KR" altLang="en-US" dirty="0"/>
              <a:t>화면 설명 입력</a:t>
            </a:r>
          </a:p>
        </p:txBody>
      </p:sp>
      <p:sp>
        <p:nvSpPr>
          <p:cNvPr id="20" name="텍스트 개체 틀 2"/>
          <p:cNvSpPr>
            <a:spLocks noGrp="1"/>
          </p:cNvSpPr>
          <p:nvPr>
            <p:ph type="body" sz="quarter" idx="12" hasCustomPrompt="1"/>
          </p:nvPr>
        </p:nvSpPr>
        <p:spPr>
          <a:xfrm>
            <a:off x="1130716" y="44269"/>
            <a:ext cx="2479712" cy="208990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FontTx/>
              <a:buNone/>
              <a:defRPr sz="571" baseline="0">
                <a:latin typeface="+mn-ea"/>
                <a:ea typeface="+mn-ea"/>
              </a:defRPr>
            </a:lvl1pPr>
            <a:lvl2pPr marL="326578" indent="0">
              <a:buFontTx/>
              <a:buNone/>
              <a:defRPr sz="571"/>
            </a:lvl2pPr>
            <a:lvl3pPr marL="653156" indent="0">
              <a:buFontTx/>
              <a:buNone/>
              <a:defRPr sz="571"/>
            </a:lvl3pPr>
            <a:lvl4pPr marL="979734" indent="0">
              <a:buFontTx/>
              <a:buNone/>
              <a:defRPr sz="571"/>
            </a:lvl4pPr>
            <a:lvl5pPr marL="1306312" indent="0">
              <a:buFontTx/>
              <a:buNone/>
              <a:defRPr sz="571"/>
            </a:lvl5pPr>
          </a:lstStyle>
          <a:p>
            <a:pPr lvl="0"/>
            <a:r>
              <a:rPr lang="ko-KR" altLang="en-US" dirty="0" err="1"/>
              <a:t>메뉴명</a:t>
            </a:r>
            <a:r>
              <a:rPr lang="ko-KR" altLang="en-US" dirty="0"/>
              <a:t> 입력</a:t>
            </a:r>
          </a:p>
        </p:txBody>
      </p:sp>
      <p:sp>
        <p:nvSpPr>
          <p:cNvPr id="21" name="텍스트 개체 틀 2"/>
          <p:cNvSpPr>
            <a:spLocks noGrp="1"/>
          </p:cNvSpPr>
          <p:nvPr>
            <p:ph type="body" sz="quarter" idx="13" hasCustomPrompt="1"/>
          </p:nvPr>
        </p:nvSpPr>
        <p:spPr>
          <a:xfrm>
            <a:off x="10444217" y="45015"/>
            <a:ext cx="1680247" cy="208244"/>
          </a:xfrm>
          <a:prstGeom prst="rect">
            <a:avLst/>
          </a:prstGeom>
        </p:spPr>
        <p:txBody>
          <a:bodyPr tIns="0" bIns="0" anchor="ctr" anchorCtr="0">
            <a:noAutofit/>
          </a:bodyPr>
          <a:lstStyle>
            <a:lvl1pPr marL="0" indent="0">
              <a:buFontTx/>
              <a:buNone/>
              <a:defRPr sz="571" baseline="0">
                <a:latin typeface="+mn-ea"/>
                <a:ea typeface="+mn-ea"/>
              </a:defRPr>
            </a:lvl1pPr>
            <a:lvl2pPr marL="326578" indent="0">
              <a:buFontTx/>
              <a:buNone/>
              <a:defRPr sz="571"/>
            </a:lvl2pPr>
            <a:lvl3pPr marL="653156" indent="0">
              <a:buFontTx/>
              <a:buNone/>
              <a:defRPr sz="571"/>
            </a:lvl3pPr>
            <a:lvl4pPr marL="979734" indent="0">
              <a:buFontTx/>
              <a:buNone/>
              <a:defRPr sz="571"/>
            </a:lvl4pPr>
            <a:lvl5pPr marL="1306312" indent="0">
              <a:buFontTx/>
              <a:buNone/>
              <a:defRPr sz="571"/>
            </a:lvl5pPr>
          </a:lstStyle>
          <a:p>
            <a:pPr lvl="0"/>
            <a:r>
              <a:rPr lang="ko-KR" altLang="en-US" dirty="0"/>
              <a:t>화면 </a:t>
            </a:r>
            <a:r>
              <a:rPr lang="en-US" altLang="ko-KR" dirty="0"/>
              <a:t>ID </a:t>
            </a:r>
            <a:r>
              <a:rPr lang="ko-KR" altLang="en-US" dirty="0"/>
              <a:t>입력</a:t>
            </a:r>
          </a:p>
        </p:txBody>
      </p:sp>
      <p:sp>
        <p:nvSpPr>
          <p:cNvPr id="22" name="텍스트 개체 틀 2"/>
          <p:cNvSpPr>
            <a:spLocks noGrp="1"/>
          </p:cNvSpPr>
          <p:nvPr>
            <p:ph type="body" sz="quarter" idx="15" hasCustomPrompt="1"/>
          </p:nvPr>
        </p:nvSpPr>
        <p:spPr>
          <a:xfrm>
            <a:off x="9469237" y="835810"/>
            <a:ext cx="2655226" cy="5964874"/>
          </a:xfrm>
          <a:prstGeom prst="rect">
            <a:avLst/>
          </a:prstGeom>
        </p:spPr>
        <p:txBody>
          <a:bodyPr lIns="36000" tIns="0" rIns="36000" bIns="0" anchor="t" anchorCtr="0">
            <a:noAutofit/>
          </a:bodyPr>
          <a:lstStyle>
            <a:lvl1pPr marL="0" indent="0">
              <a:buFontTx/>
              <a:buNone/>
              <a:defRPr sz="643" baseline="0">
                <a:latin typeface="+mn-ea"/>
                <a:ea typeface="+mn-ea"/>
              </a:defRPr>
            </a:lvl1pPr>
            <a:lvl2pPr marL="326578" indent="0">
              <a:buFontTx/>
              <a:buNone/>
              <a:defRPr sz="571"/>
            </a:lvl2pPr>
            <a:lvl3pPr marL="653156" indent="0">
              <a:buFontTx/>
              <a:buNone/>
              <a:defRPr sz="571"/>
            </a:lvl3pPr>
            <a:lvl4pPr marL="979734" indent="0">
              <a:buFontTx/>
              <a:buNone/>
              <a:defRPr sz="571"/>
            </a:lvl4pPr>
            <a:lvl5pPr marL="1306312" indent="0">
              <a:buFontTx/>
              <a:buNone/>
              <a:defRPr sz="571"/>
            </a:lvl5pPr>
          </a:lstStyle>
          <a:p>
            <a:pPr lvl="0"/>
            <a:r>
              <a:rPr lang="en-US" altLang="ko-KR" dirty="0"/>
              <a:t>DESCRIPTION </a:t>
            </a:r>
            <a:r>
              <a:rPr lang="ko-KR" altLang="en-US" dirty="0"/>
              <a:t>입력</a:t>
            </a:r>
          </a:p>
        </p:txBody>
      </p:sp>
    </p:spTree>
    <p:extLst>
      <p:ext uri="{BB962C8B-B14F-4D97-AF65-F5344CB8AC3E}">
        <p14:creationId xmlns:p14="http://schemas.microsoft.com/office/powerpoint/2010/main" val="2246763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C4FC0CD-04A9-4404-939F-7107D999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B2DC541-1D94-4482-83CE-B4E88C006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951154C-9C57-4AAB-B504-C29D0E94B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2FA9B-3B28-4D73-B8C3-2EDB381FD211}" type="datetimeFigureOut">
              <a:rPr lang="ko-KR" altLang="en-US" smtClean="0"/>
              <a:t>2023-12-26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677269-3D73-4154-9A41-7A3C03C91F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5963B16-C56B-4FC0-ACDF-25C838860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70D95-0158-42A2-B7B0-3B5808B016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1319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44CCD2-DC12-4569-9FD3-822A9277E5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/>
              <a:t>온라인 설문조사 시스템 </a:t>
            </a:r>
            <a:br>
              <a:rPr lang="en-US" altLang="ko-KR" sz="3600" dirty="0"/>
            </a:br>
            <a:r>
              <a:rPr lang="ko-KR" altLang="en-US" sz="3600" dirty="0"/>
              <a:t>사용자 매뉴얼</a:t>
            </a:r>
          </a:p>
        </p:txBody>
      </p:sp>
      <p:pic>
        <p:nvPicPr>
          <p:cNvPr id="1026" name="Picture 2" descr="와이비네트웍스로고">
            <a:extLst>
              <a:ext uri="{FF2B5EF4-FFF2-40B4-BE49-F238E27FC236}">
                <a16:creationId xmlns:a16="http://schemas.microsoft.com/office/drawing/2014/main" id="{25ACB885-652A-5DCE-8623-ADA726336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154" y="4647484"/>
            <a:ext cx="193357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388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그림 43">
            <a:extLst>
              <a:ext uri="{FF2B5EF4-FFF2-40B4-BE49-F238E27FC236}">
                <a16:creationId xmlns:a16="http://schemas.microsoft.com/office/drawing/2014/main" id="{7D9D7D99-6771-BCB4-2876-B2B982309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025" y="4117967"/>
            <a:ext cx="3276440" cy="2457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BF0D6017-461B-32F8-1FB1-3850F25D8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736" y="1506106"/>
            <a:ext cx="3241019" cy="2339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격자형 설문양식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항목의 개수 및 내용은 격자의 상단에 나타납니다</a:t>
            </a:r>
            <a:r>
              <a:rPr lang="en-US" altLang="ko-KR" sz="1000" dirty="0"/>
              <a:t>.</a:t>
            </a:r>
          </a:p>
          <a:p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② 저장을 하시면 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＂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세부질문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“ 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입력 부분이 나타납니다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.</a:t>
            </a:r>
          </a:p>
          <a:p>
            <a:r>
              <a:rPr lang="ko-KR" altLang="en-US" sz="1000" dirty="0"/>
              <a:t>③ 계속 추가하시면 행이 추가됩니다</a:t>
            </a:r>
            <a:r>
              <a:rPr lang="en-US" altLang="ko-KR" sz="1000" dirty="0"/>
              <a:t>.</a:t>
            </a:r>
          </a:p>
          <a:p>
            <a:endParaRPr lang="en-US" altLang="ko-KR" sz="1000" dirty="0"/>
          </a:p>
          <a:p>
            <a:endParaRPr lang="en-US" altLang="ko-KR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B614A6-6C03-F31D-FBAB-1F6522078B9E}"/>
              </a:ext>
            </a:extLst>
          </p:cNvPr>
          <p:cNvSpPr txBox="1"/>
          <p:nvPr/>
        </p:nvSpPr>
        <p:spPr>
          <a:xfrm>
            <a:off x="1044884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4. </a:t>
            </a:r>
            <a:r>
              <a:rPr lang="ko-KR" altLang="en-US" dirty="0">
                <a:solidFill>
                  <a:srgbClr val="FF0000"/>
                </a:solidFill>
              </a:rPr>
              <a:t>격자형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5F990D-A390-1BED-B9BE-FFB695A44879}"/>
              </a:ext>
            </a:extLst>
          </p:cNvPr>
          <p:cNvSpPr txBox="1"/>
          <p:nvPr/>
        </p:nvSpPr>
        <p:spPr>
          <a:xfrm>
            <a:off x="5838893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결과</a:t>
            </a:r>
            <a:endParaRPr lang="en-US" altLang="ko-KR" dirty="0">
              <a:solidFill>
                <a:srgbClr val="FF0000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A97DFA7-7B39-7675-0E5B-ABFD268C7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407885"/>
            <a:ext cx="3069547" cy="8944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21E75A73-5D8C-E428-F70C-2C32CE00EBEE}"/>
              </a:ext>
            </a:extLst>
          </p:cNvPr>
          <p:cNvSpPr/>
          <p:nvPr/>
        </p:nvSpPr>
        <p:spPr>
          <a:xfrm>
            <a:off x="1901740" y="2553019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C54EB1F1-66C8-405E-66EC-A08B2C7CE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0237" y="1738955"/>
            <a:ext cx="3567255" cy="7998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EA33B69B-61EF-8ABF-9EF8-3492206F6B2A}"/>
              </a:ext>
            </a:extLst>
          </p:cNvPr>
          <p:cNvCxnSpPr>
            <a:cxnSpLocks/>
          </p:cNvCxnSpPr>
          <p:nvPr/>
        </p:nvCxnSpPr>
        <p:spPr>
          <a:xfrm flipV="1">
            <a:off x="2411495" y="2011680"/>
            <a:ext cx="3684505" cy="66399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타원 34">
            <a:extLst>
              <a:ext uri="{FF2B5EF4-FFF2-40B4-BE49-F238E27FC236}">
                <a16:creationId xmlns:a16="http://schemas.microsoft.com/office/drawing/2014/main" id="{DC449841-D140-E57C-2770-96CDD01405AB}"/>
              </a:ext>
            </a:extLst>
          </p:cNvPr>
          <p:cNvSpPr/>
          <p:nvPr/>
        </p:nvSpPr>
        <p:spPr>
          <a:xfrm>
            <a:off x="1197534" y="5594781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42FEF3EA-0DAF-8680-D069-7F317AF600DD}"/>
              </a:ext>
            </a:extLst>
          </p:cNvPr>
          <p:cNvSpPr/>
          <p:nvPr/>
        </p:nvSpPr>
        <p:spPr>
          <a:xfrm>
            <a:off x="3993880" y="6217488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47" name="오른쪽 중괄호 46">
            <a:extLst>
              <a:ext uri="{FF2B5EF4-FFF2-40B4-BE49-F238E27FC236}">
                <a16:creationId xmlns:a16="http://schemas.microsoft.com/office/drawing/2014/main" id="{71E70111-01BA-C2AA-C452-EEED4E73E632}"/>
              </a:ext>
            </a:extLst>
          </p:cNvPr>
          <p:cNvSpPr/>
          <p:nvPr/>
        </p:nvSpPr>
        <p:spPr>
          <a:xfrm>
            <a:off x="3920197" y="5852160"/>
            <a:ext cx="357809" cy="318868"/>
          </a:xfrm>
          <a:prstGeom prst="rightBrace">
            <a:avLst>
              <a:gd name="adj1" fmla="val 8333"/>
              <a:gd name="adj2" fmla="val 52941"/>
            </a:avLst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오른쪽 중괄호 47">
            <a:extLst>
              <a:ext uri="{FF2B5EF4-FFF2-40B4-BE49-F238E27FC236}">
                <a16:creationId xmlns:a16="http://schemas.microsoft.com/office/drawing/2014/main" id="{8E067CE8-8384-741B-E3CA-F8DDCD241976}"/>
              </a:ext>
            </a:extLst>
          </p:cNvPr>
          <p:cNvSpPr/>
          <p:nvPr/>
        </p:nvSpPr>
        <p:spPr>
          <a:xfrm>
            <a:off x="9006468" y="2184243"/>
            <a:ext cx="357809" cy="318868"/>
          </a:xfrm>
          <a:prstGeom prst="rightBrace">
            <a:avLst>
              <a:gd name="adj1" fmla="val 8333"/>
              <a:gd name="adj2" fmla="val 52941"/>
            </a:avLst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1273006F-1CFD-1449-8A9E-0A719C4B6604}"/>
              </a:ext>
            </a:extLst>
          </p:cNvPr>
          <p:cNvCxnSpPr>
            <a:cxnSpLocks/>
          </p:cNvCxnSpPr>
          <p:nvPr/>
        </p:nvCxnSpPr>
        <p:spPr>
          <a:xfrm flipV="1">
            <a:off x="4230355" y="2585222"/>
            <a:ext cx="4681904" cy="33394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186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7756A72C-44AE-87FC-F285-2D2835058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37" y="1639726"/>
            <a:ext cx="2550358" cy="1979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 err="1"/>
              <a:t>건너띄기형</a:t>
            </a:r>
            <a:r>
              <a:rPr lang="ko-KR" altLang="en-US" dirty="0"/>
              <a:t> 설문양식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두번째 항목은 하위 설문을 감추는 항목입니다</a:t>
            </a:r>
            <a:r>
              <a:rPr lang="en-US" altLang="ko-KR" sz="1000" dirty="0"/>
              <a:t>.</a:t>
            </a:r>
          </a:p>
          <a:p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② 앞에서 저장을 하시면  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“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하위질문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“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을 추가</a:t>
            </a:r>
            <a:endParaRPr lang="en-US" altLang="ko-KR" sz="1000" b="0" i="0" dirty="0">
              <a:solidFill>
                <a:srgbClr val="373A3C"/>
              </a:solidFill>
              <a:effectLst/>
              <a:latin typeface="Open Sans" panose="020F0502020204030204" pitchFamily="34" charset="0"/>
            </a:endParaRPr>
          </a:p>
          <a:p>
            <a:r>
              <a:rPr lang="ko-KR" altLang="en-US" sz="1000" b="0" i="0" dirty="0" err="1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할수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 있습니다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.</a:t>
            </a:r>
          </a:p>
          <a:p>
            <a:r>
              <a:rPr lang="ko-KR" altLang="en-US" sz="1000" dirty="0"/>
              <a:t>③ </a:t>
            </a:r>
            <a:r>
              <a:rPr lang="en-US" altLang="ko-KR" sz="1000" dirty="0"/>
              <a:t>“</a:t>
            </a:r>
            <a:r>
              <a:rPr lang="ko-KR" altLang="en-US" sz="1000" dirty="0"/>
              <a:t>추가</a:t>
            </a:r>
            <a:r>
              <a:rPr lang="en-US" altLang="ko-KR" sz="1000" dirty="0"/>
              <a:t>＂</a:t>
            </a:r>
            <a:r>
              <a:rPr lang="ko-KR" altLang="en-US" sz="1000" dirty="0"/>
              <a:t>버튼을 클릭하시면 </a:t>
            </a:r>
            <a:r>
              <a:rPr lang="en-US" altLang="ko-KR" sz="1000" dirty="0"/>
              <a:t>＂</a:t>
            </a:r>
            <a:r>
              <a:rPr lang="ko-KR" altLang="en-US" sz="1000" dirty="0"/>
              <a:t>단일형</a:t>
            </a:r>
            <a:r>
              <a:rPr lang="en-US" altLang="ko-KR" sz="1000" dirty="0"/>
              <a:t>＂</a:t>
            </a:r>
            <a:r>
              <a:rPr lang="ko-KR" altLang="en-US" sz="1000" dirty="0"/>
              <a:t>을 </a:t>
            </a:r>
            <a:r>
              <a:rPr lang="ko-KR" altLang="en-US" sz="1000" dirty="0" err="1"/>
              <a:t>입력할수</a:t>
            </a:r>
            <a:r>
              <a:rPr lang="ko-KR" altLang="en-US" sz="1000" dirty="0"/>
              <a:t> 있도록 </a:t>
            </a:r>
            <a:r>
              <a:rPr lang="ko-KR" altLang="en-US" sz="1000" dirty="0" err="1"/>
              <a:t>새창이</a:t>
            </a:r>
            <a:r>
              <a:rPr lang="ko-KR" altLang="en-US" sz="1000" dirty="0"/>
              <a:t> 뜹니다</a:t>
            </a:r>
            <a:r>
              <a:rPr lang="en-US" altLang="ko-KR" sz="1000" dirty="0"/>
              <a:t>.</a:t>
            </a:r>
            <a:br>
              <a:rPr lang="en-US" altLang="ko-KR" sz="1000" dirty="0"/>
            </a:br>
            <a:r>
              <a:rPr lang="en-US" altLang="ko-KR" sz="1000" dirty="0"/>
              <a:t>(</a:t>
            </a:r>
            <a:r>
              <a:rPr lang="ko-KR" altLang="en-US" sz="1000" dirty="0"/>
              <a:t>이후는 단일형 입력과 동일합니다</a:t>
            </a:r>
            <a:r>
              <a:rPr lang="en-US" altLang="ko-KR" sz="1000" dirty="0"/>
              <a:t>“)</a:t>
            </a:r>
          </a:p>
          <a:p>
            <a:r>
              <a:rPr lang="ko-KR" altLang="en-US" sz="1000" dirty="0"/>
              <a:t>④ </a:t>
            </a:r>
            <a:r>
              <a:rPr lang="en-US" altLang="ko-KR" sz="1000" dirty="0"/>
              <a:t>"1</a:t>
            </a:r>
            <a:r>
              <a:rPr lang="ko-KR" altLang="en-US" sz="1000" dirty="0"/>
              <a:t>번 항목</a:t>
            </a:r>
            <a:r>
              <a:rPr lang="en-US" altLang="ko-KR" sz="1000" dirty="0"/>
              <a:t>”</a:t>
            </a:r>
            <a:r>
              <a:rPr lang="ko-KR" altLang="en-US" sz="1000" dirty="0"/>
              <a:t>을 클릭하면 하위 설문이 보이고</a:t>
            </a:r>
            <a:r>
              <a:rPr lang="en-US" altLang="ko-KR" sz="1000" dirty="0"/>
              <a:t>, “2</a:t>
            </a:r>
            <a:r>
              <a:rPr lang="ko-KR" altLang="en-US" sz="1000" dirty="0"/>
              <a:t>번 항목</a:t>
            </a:r>
            <a:r>
              <a:rPr lang="en-US" altLang="ko-KR" sz="1000" dirty="0"/>
              <a:t>"</a:t>
            </a:r>
            <a:r>
              <a:rPr lang="ko-KR" altLang="en-US" sz="1000" dirty="0"/>
              <a:t>을 클릭하면 하위 설문이 숨겨진다</a:t>
            </a:r>
            <a:r>
              <a:rPr lang="en-US" altLang="ko-KR" sz="1000" dirty="0"/>
              <a:t>.</a:t>
            </a:r>
          </a:p>
          <a:p>
            <a:endParaRPr lang="en-US" altLang="ko-KR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B614A6-6C03-F31D-FBAB-1F6522078B9E}"/>
              </a:ext>
            </a:extLst>
          </p:cNvPr>
          <p:cNvSpPr txBox="1"/>
          <p:nvPr/>
        </p:nvSpPr>
        <p:spPr>
          <a:xfrm>
            <a:off x="1044884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5. </a:t>
            </a:r>
            <a:r>
              <a:rPr lang="ko-KR" altLang="en-US" dirty="0">
                <a:solidFill>
                  <a:srgbClr val="FF0000"/>
                </a:solidFill>
              </a:rPr>
              <a:t>조건형 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입력화면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5F990D-A390-1BED-B9BE-FFB695A44879}"/>
              </a:ext>
            </a:extLst>
          </p:cNvPr>
          <p:cNvSpPr txBox="1"/>
          <p:nvPr/>
        </p:nvSpPr>
        <p:spPr>
          <a:xfrm>
            <a:off x="1130716" y="4290252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결과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21E75A73-5D8C-E428-F70C-2C32CE00EBEE}"/>
              </a:ext>
            </a:extLst>
          </p:cNvPr>
          <p:cNvSpPr/>
          <p:nvPr/>
        </p:nvSpPr>
        <p:spPr>
          <a:xfrm>
            <a:off x="1417717" y="2771080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403E6AD-AD87-FC33-92A7-B024BDF03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357" y="1628364"/>
            <a:ext cx="2878837" cy="1979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타원 15">
            <a:extLst>
              <a:ext uri="{FF2B5EF4-FFF2-40B4-BE49-F238E27FC236}">
                <a16:creationId xmlns:a16="http://schemas.microsoft.com/office/drawing/2014/main" id="{BDB62316-8611-F166-E42A-4BCA6751922F}"/>
              </a:ext>
            </a:extLst>
          </p:cNvPr>
          <p:cNvSpPr/>
          <p:nvPr/>
        </p:nvSpPr>
        <p:spPr>
          <a:xfrm>
            <a:off x="5349121" y="2886450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4D9B3DCB-A3DB-7452-111A-0AFF337F7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543" y="1639726"/>
            <a:ext cx="2281049" cy="10142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타원 21">
            <a:extLst>
              <a:ext uri="{FF2B5EF4-FFF2-40B4-BE49-F238E27FC236}">
                <a16:creationId xmlns:a16="http://schemas.microsoft.com/office/drawing/2014/main" id="{B38C575D-F46D-AFDE-7FE3-8273B3E993CD}"/>
              </a:ext>
            </a:extLst>
          </p:cNvPr>
          <p:cNvSpPr/>
          <p:nvPr/>
        </p:nvSpPr>
        <p:spPr>
          <a:xfrm>
            <a:off x="8202931" y="2095804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5803B89D-3E18-3E49-9598-88054DF377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533" y="4780629"/>
            <a:ext cx="2873986" cy="10364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3DC3CD43-21B7-A807-1F9B-3C7DE85DB5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7721" y="4728331"/>
            <a:ext cx="2939602" cy="1141037"/>
          </a:xfrm>
          <a:prstGeom prst="rect">
            <a:avLst/>
          </a:prstGeom>
        </p:spPr>
      </p:pic>
      <p:sp>
        <p:nvSpPr>
          <p:cNvPr id="28" name="타원 27">
            <a:extLst>
              <a:ext uri="{FF2B5EF4-FFF2-40B4-BE49-F238E27FC236}">
                <a16:creationId xmlns:a16="http://schemas.microsoft.com/office/drawing/2014/main" id="{72387B92-58C4-F5F5-2554-1B7DE01C54E0}"/>
              </a:ext>
            </a:extLst>
          </p:cNvPr>
          <p:cNvSpPr/>
          <p:nvPr/>
        </p:nvSpPr>
        <p:spPr>
          <a:xfrm>
            <a:off x="3546989" y="4898391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0" name="화살표: 왼쪽/오른쪽 29">
            <a:extLst>
              <a:ext uri="{FF2B5EF4-FFF2-40B4-BE49-F238E27FC236}">
                <a16:creationId xmlns:a16="http://schemas.microsoft.com/office/drawing/2014/main" id="{2F5B520A-7080-3252-1DD6-CE4C078320E3}"/>
              </a:ext>
            </a:extLst>
          </p:cNvPr>
          <p:cNvSpPr/>
          <p:nvPr/>
        </p:nvSpPr>
        <p:spPr>
          <a:xfrm>
            <a:off x="3465342" y="5401994"/>
            <a:ext cx="562707" cy="239151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5746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010FE25-6C36-55BA-FDF6-7AEA41BE9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734" y="1675990"/>
            <a:ext cx="5003438" cy="32387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입력형 설문양식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</a:t>
            </a:r>
            <a:r>
              <a:rPr lang="en-US" altLang="ko-KR" sz="1000" dirty="0"/>
              <a:t>“</a:t>
            </a:r>
            <a:r>
              <a:rPr lang="ko-KR" altLang="en-US" sz="1000" dirty="0"/>
              <a:t>입력박스 </a:t>
            </a:r>
            <a:r>
              <a:rPr lang="ko-KR" altLang="en-US" sz="1000" dirty="0" err="1"/>
              <a:t>줄수</a:t>
            </a:r>
            <a:r>
              <a:rPr lang="en-US" altLang="ko-KR" sz="1000" dirty="0"/>
              <a:t>＂</a:t>
            </a:r>
            <a:r>
              <a:rPr lang="ko-KR" altLang="en-US" sz="1000" dirty="0"/>
              <a:t>에 따라 입력할 수 있는 입력박스의 크기가 달라짐</a:t>
            </a:r>
            <a:endParaRPr lang="en-US" altLang="ko-KR" sz="1000" dirty="0"/>
          </a:p>
          <a:p>
            <a:r>
              <a:rPr lang="ko-KR" altLang="en-US" sz="1000" dirty="0"/>
              <a:t>주의 </a:t>
            </a:r>
            <a:r>
              <a:rPr lang="en-US" altLang="ko-KR" sz="1000" dirty="0"/>
              <a:t>: </a:t>
            </a:r>
            <a:r>
              <a:rPr lang="ko-KR" altLang="en-US" sz="1000" dirty="0"/>
              <a:t>설문참여자가 보안에 위배되는 문자의 삽입으로 </a:t>
            </a:r>
            <a:r>
              <a:rPr lang="ko-KR" altLang="en-US" sz="1000" dirty="0" err="1"/>
              <a:t>보안쥐약점에</a:t>
            </a:r>
            <a:r>
              <a:rPr lang="ko-KR" altLang="en-US" sz="1000" dirty="0"/>
              <a:t> </a:t>
            </a:r>
            <a:r>
              <a:rPr lang="ko-KR" altLang="en-US" sz="1000" err="1"/>
              <a:t>노출될수</a:t>
            </a:r>
            <a:r>
              <a:rPr lang="ko-KR" altLang="en-US" sz="1000"/>
              <a:t> 있음  </a:t>
            </a:r>
            <a:endParaRPr lang="en-US" altLang="ko-KR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B614A6-6C03-F31D-FBAB-1F6522078B9E}"/>
              </a:ext>
            </a:extLst>
          </p:cNvPr>
          <p:cNvSpPr txBox="1"/>
          <p:nvPr/>
        </p:nvSpPr>
        <p:spPr>
          <a:xfrm>
            <a:off x="1044884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6. </a:t>
            </a:r>
            <a:r>
              <a:rPr lang="ko-KR" altLang="en-US" dirty="0">
                <a:solidFill>
                  <a:srgbClr val="FF0000"/>
                </a:solidFill>
              </a:rPr>
              <a:t>입력박스형 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입력화면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5F990D-A390-1BED-B9BE-FFB695A44879}"/>
              </a:ext>
            </a:extLst>
          </p:cNvPr>
          <p:cNvSpPr txBox="1"/>
          <p:nvPr/>
        </p:nvSpPr>
        <p:spPr>
          <a:xfrm>
            <a:off x="6171188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결과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21E75A73-5D8C-E428-F70C-2C32CE00EBEE}"/>
              </a:ext>
            </a:extLst>
          </p:cNvPr>
          <p:cNvSpPr/>
          <p:nvPr/>
        </p:nvSpPr>
        <p:spPr>
          <a:xfrm>
            <a:off x="2779108" y="3817937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43C82E8-6E7E-DFA5-6372-D1B891C64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921" y="1809629"/>
            <a:ext cx="3227837" cy="323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75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0AA4F09D-C467-7127-CCCA-1C47EFA0D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585" y="2135282"/>
            <a:ext cx="3448752" cy="1142399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미리보기 </a:t>
            </a:r>
            <a:r>
              <a:rPr lang="en-US" altLang="ko-KR" dirty="0"/>
              <a:t>/ </a:t>
            </a:r>
            <a:r>
              <a:rPr lang="ko-KR" altLang="en-US" dirty="0"/>
              <a:t>초기화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미리보기 클릭하면 현재까지 입력된 내용을 </a:t>
            </a:r>
            <a:r>
              <a:rPr lang="ko-KR" altLang="en-US" sz="1000" dirty="0" err="1"/>
              <a:t>볼수</a:t>
            </a:r>
            <a:r>
              <a:rPr lang="ko-KR" altLang="en-US" sz="1000" dirty="0"/>
              <a:t> 있음</a:t>
            </a:r>
            <a:endParaRPr lang="en-US" altLang="ko-KR" sz="1000" dirty="0"/>
          </a:p>
          <a:p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② 입력양식으로 초기화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.</a:t>
            </a:r>
          </a:p>
          <a:p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(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격자형과 조건형 설문에서만 </a:t>
            </a:r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사용할수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있음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)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523843B9-DD7F-7228-F254-B6F43F586581}"/>
              </a:ext>
            </a:extLst>
          </p:cNvPr>
          <p:cNvSpPr/>
          <p:nvPr/>
        </p:nvSpPr>
        <p:spPr>
          <a:xfrm>
            <a:off x="2370572" y="2732566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B614A6-6C03-F31D-FBAB-1F6522078B9E}"/>
              </a:ext>
            </a:extLst>
          </p:cNvPr>
          <p:cNvSpPr txBox="1"/>
          <p:nvPr/>
        </p:nvSpPr>
        <p:spPr>
          <a:xfrm>
            <a:off x="1044884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0. </a:t>
            </a:r>
            <a:r>
              <a:rPr lang="ko-KR" altLang="en-US" dirty="0">
                <a:solidFill>
                  <a:srgbClr val="FF0000"/>
                </a:solidFill>
              </a:rPr>
              <a:t>설문 입력양식 공통사항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5F990D-A390-1BED-B9BE-FFB695A44879}"/>
              </a:ext>
            </a:extLst>
          </p:cNvPr>
          <p:cNvSpPr txBox="1"/>
          <p:nvPr/>
        </p:nvSpPr>
        <p:spPr>
          <a:xfrm>
            <a:off x="7077710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결과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01ED1A2-465A-6816-0FFA-5203DB756582}"/>
              </a:ext>
            </a:extLst>
          </p:cNvPr>
          <p:cNvSpPr/>
          <p:nvPr/>
        </p:nvSpPr>
        <p:spPr>
          <a:xfrm>
            <a:off x="3610428" y="2122054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D8C85FE6-3BC1-9664-1BBD-6A97EC97B6B2}"/>
              </a:ext>
            </a:extLst>
          </p:cNvPr>
          <p:cNvCxnSpPr>
            <a:cxnSpLocks/>
          </p:cNvCxnSpPr>
          <p:nvPr/>
        </p:nvCxnSpPr>
        <p:spPr>
          <a:xfrm flipV="1">
            <a:off x="4127598" y="2253615"/>
            <a:ext cx="1926199" cy="473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>
            <a:extLst>
              <a:ext uri="{FF2B5EF4-FFF2-40B4-BE49-F238E27FC236}">
                <a16:creationId xmlns:a16="http://schemas.microsoft.com/office/drawing/2014/main" id="{646ECFD3-3B00-995E-D11B-B66856954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70880"/>
            <a:ext cx="2834346" cy="34136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2795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세부양식 수정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</a:t>
            </a:r>
            <a:r>
              <a:rPr lang="en-US" altLang="ko-KR" sz="1000" dirty="0"/>
              <a:t>“</a:t>
            </a:r>
            <a:r>
              <a:rPr lang="ko-KR" altLang="en-US" sz="1000" dirty="0"/>
              <a:t>세부항목</a:t>
            </a:r>
            <a:r>
              <a:rPr lang="en-US" altLang="ko-KR" sz="1000" dirty="0"/>
              <a:t>“ </a:t>
            </a:r>
            <a:r>
              <a:rPr lang="ko-KR" altLang="en-US" sz="1000" dirty="0"/>
              <a:t>수정을 클릭하면 현재 설문 목록이 나옴</a:t>
            </a:r>
            <a:endParaRPr lang="en-US" altLang="ko-KR" sz="1000" dirty="0"/>
          </a:p>
          <a:p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② 제목을 클릭하면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..</a:t>
            </a:r>
          </a:p>
          <a:p>
            <a:r>
              <a:rPr lang="ko-KR" altLang="en-US" sz="1000" dirty="0"/>
              <a:t>③ </a:t>
            </a:r>
            <a:r>
              <a:rPr lang="ko-KR" altLang="en-US" sz="1000" dirty="0" err="1"/>
              <a:t>오탈자를</a:t>
            </a:r>
            <a:r>
              <a:rPr lang="ko-KR" altLang="en-US" sz="1000" dirty="0"/>
              <a:t> </a:t>
            </a:r>
            <a:r>
              <a:rPr lang="ko-KR" altLang="en-US" sz="1000" dirty="0" err="1"/>
              <a:t>수정할수</a:t>
            </a:r>
            <a:r>
              <a:rPr lang="ko-KR" altLang="en-US" sz="1000" dirty="0"/>
              <a:t> 있도록 함</a:t>
            </a:r>
            <a:endParaRPr lang="en-US" altLang="ko-KR" sz="1000" dirty="0"/>
          </a:p>
          <a:p>
            <a:endParaRPr lang="en-US" altLang="ko-KR" sz="1000" dirty="0"/>
          </a:p>
          <a:p>
            <a:r>
              <a:rPr lang="ko-KR" altLang="en-US" sz="1000" u="sng" dirty="0"/>
              <a:t>현재 </a:t>
            </a:r>
            <a:r>
              <a:rPr lang="ko-KR" altLang="en-US" sz="1000" u="sng" dirty="0" err="1"/>
              <a:t>오탈자외</a:t>
            </a:r>
            <a:r>
              <a:rPr lang="ko-KR" altLang="en-US" sz="1000" u="sng" dirty="0"/>
              <a:t> 항목의 삭제나 추가는 불가함</a:t>
            </a:r>
            <a:endParaRPr lang="en-US" altLang="ko-KR" sz="1000" u="sng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2A62C73-E02D-4125-BCB2-4971DD526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80" y="1987379"/>
            <a:ext cx="3520460" cy="2040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310D9781-C002-8C78-9963-93721865C295}"/>
              </a:ext>
            </a:extLst>
          </p:cNvPr>
          <p:cNvSpPr/>
          <p:nvPr/>
        </p:nvSpPr>
        <p:spPr>
          <a:xfrm>
            <a:off x="1952910" y="3769357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0748D75-01DF-DEDD-A5B5-D07D9357E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337" y="2006722"/>
            <a:ext cx="2472632" cy="2415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DBEA9D9-C2A6-03E3-6586-CC49D7C4E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078" y="2006722"/>
            <a:ext cx="2823868" cy="1615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타원 12">
            <a:extLst>
              <a:ext uri="{FF2B5EF4-FFF2-40B4-BE49-F238E27FC236}">
                <a16:creationId xmlns:a16="http://schemas.microsoft.com/office/drawing/2014/main" id="{B366C60B-1E58-82C6-F782-2C73F087D8B5}"/>
              </a:ext>
            </a:extLst>
          </p:cNvPr>
          <p:cNvSpPr/>
          <p:nvPr/>
        </p:nvSpPr>
        <p:spPr>
          <a:xfrm>
            <a:off x="4696110" y="3735889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4605F654-5A39-9C83-E529-0CF76FEC2CA0}"/>
              </a:ext>
            </a:extLst>
          </p:cNvPr>
          <p:cNvSpPr/>
          <p:nvPr/>
        </p:nvSpPr>
        <p:spPr>
          <a:xfrm>
            <a:off x="8231790" y="3071191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0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11D923A-1489-563B-0DC1-A98C8EBE8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659" y="1642684"/>
            <a:ext cx="6002606" cy="3250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 err="1"/>
              <a:t>로그인화면</a:t>
            </a:r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공통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사용자 레벨로 로그인한다</a:t>
            </a:r>
            <a:r>
              <a:rPr lang="en-US" altLang="ko-KR" sz="1000" dirty="0"/>
              <a:t>.</a:t>
            </a:r>
          </a:p>
          <a:p>
            <a:r>
              <a:rPr lang="en-US" altLang="ko-KR" sz="1000" dirty="0" err="1"/>
              <a:t>TestID</a:t>
            </a:r>
            <a:r>
              <a:rPr lang="en-US" altLang="ko-KR" sz="1000" dirty="0"/>
              <a:t> : teacher1</a:t>
            </a:r>
          </a:p>
          <a:p>
            <a:r>
              <a:rPr lang="en-US" altLang="ko-KR" sz="1000" dirty="0"/>
              <a:t>Password : 1111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7CA40D1-1F46-9399-EC56-6D862DC5430A}"/>
              </a:ext>
            </a:extLst>
          </p:cNvPr>
          <p:cNvSpPr/>
          <p:nvPr/>
        </p:nvSpPr>
        <p:spPr>
          <a:xfrm>
            <a:off x="5078531" y="4032376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754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2C13ECF7-BC6F-2BAB-F48B-4BEC5F848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099" y="1333500"/>
            <a:ext cx="6181725" cy="4400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내가 올린 설문조사 목록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활성여부에서 </a:t>
            </a:r>
            <a:r>
              <a:rPr lang="en-US" altLang="ko-KR" sz="1000" dirty="0"/>
              <a:t>＂</a:t>
            </a:r>
            <a:r>
              <a:rPr lang="ko-KR" altLang="en-US" sz="1000" dirty="0"/>
              <a:t>활성</a:t>
            </a:r>
            <a:r>
              <a:rPr lang="en-US" altLang="ko-KR" sz="1000" dirty="0"/>
              <a:t>＂</a:t>
            </a:r>
            <a:r>
              <a:rPr lang="ko-KR" altLang="en-US" sz="1000" dirty="0"/>
              <a:t>이 되어있고</a:t>
            </a:r>
            <a:r>
              <a:rPr lang="en-US" altLang="ko-KR" sz="1000" dirty="0"/>
              <a:t>, </a:t>
            </a:r>
          </a:p>
          <a:p>
            <a:r>
              <a:rPr lang="ko-KR" altLang="en-US" sz="1000" dirty="0"/>
              <a:t>설문조사 기간이면 설문이 가능</a:t>
            </a:r>
            <a:endParaRPr lang="en-US" altLang="ko-KR" sz="1000" dirty="0"/>
          </a:p>
          <a:p>
            <a:r>
              <a:rPr lang="en-US" altLang="ko-KR" sz="1000" dirty="0"/>
              <a:t>(</a:t>
            </a:r>
            <a:r>
              <a:rPr lang="ko-KR" altLang="en-US" sz="1000" dirty="0"/>
              <a:t>활성</a:t>
            </a:r>
            <a:r>
              <a:rPr lang="en-US" altLang="ko-KR" sz="1000" dirty="0"/>
              <a:t>/</a:t>
            </a:r>
            <a:r>
              <a:rPr lang="ko-KR" altLang="en-US" sz="1000" dirty="0"/>
              <a:t>비활성은 조사 기간을 앞선다</a:t>
            </a:r>
            <a:r>
              <a:rPr lang="en-US" altLang="ko-KR" sz="1000" dirty="0"/>
              <a:t>)</a:t>
            </a:r>
          </a:p>
          <a:p>
            <a:endParaRPr lang="en-US" altLang="ko-KR" sz="1000" dirty="0"/>
          </a:p>
          <a:p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② 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“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설문조사기본정보입력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＂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을  클릭하면 설문조사 기본정보 입력 페이지로 이동 </a:t>
            </a:r>
            <a:endParaRPr lang="en-US" altLang="ko-KR" sz="1000" b="0" i="0" dirty="0">
              <a:solidFill>
                <a:srgbClr val="373A3C"/>
              </a:solidFill>
              <a:effectLst/>
              <a:latin typeface="Open Sans" panose="020F0502020204030204" pitchFamily="34" charset="0"/>
            </a:endParaRPr>
          </a:p>
          <a:p>
            <a:r>
              <a:rPr lang="ko-KR" altLang="en-US" sz="1000" dirty="0"/>
              <a:t>③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 설정에 따라 다음과 같이 나타난다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.</a:t>
            </a:r>
          </a:p>
          <a:p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비공유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작성자만 </a:t>
            </a:r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볼수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있다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.</a:t>
            </a:r>
          </a:p>
          <a:p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전체공유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모든 사용자가 </a:t>
            </a:r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볼수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있다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.</a:t>
            </a:r>
          </a:p>
          <a:p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부서공유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작성자가 속한 부서만 </a:t>
            </a:r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볼수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있다</a:t>
            </a:r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endParaRPr lang="en-US" altLang="ko-KR" sz="1000" dirty="0"/>
          </a:p>
          <a:p>
            <a:r>
              <a:rPr lang="ko-KR" altLang="en-US" sz="1000" dirty="0"/>
              <a:t>④ 제목 </a:t>
            </a:r>
            <a:r>
              <a:rPr lang="ko-KR" altLang="en-US" sz="1000" dirty="0" err="1"/>
              <a:t>클릭시</a:t>
            </a:r>
            <a:r>
              <a:rPr lang="ko-KR" altLang="en-US" sz="1000" dirty="0"/>
              <a:t> 기본정보수정</a:t>
            </a:r>
            <a:r>
              <a:rPr lang="en-US" altLang="ko-KR" sz="1000" dirty="0"/>
              <a:t>, </a:t>
            </a:r>
            <a:r>
              <a:rPr lang="ko-KR" altLang="en-US" sz="1000" dirty="0"/>
              <a:t>세부항목 입력 화면으로 이동</a:t>
            </a:r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endParaRPr lang="en-US" altLang="ko-KR" sz="1000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7CA40D1-1F46-9399-EC56-6D862DC5430A}"/>
              </a:ext>
            </a:extLst>
          </p:cNvPr>
          <p:cNvSpPr/>
          <p:nvPr/>
        </p:nvSpPr>
        <p:spPr>
          <a:xfrm>
            <a:off x="6448684" y="2980025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523843B9-DD7F-7228-F254-B6F43F586581}"/>
              </a:ext>
            </a:extLst>
          </p:cNvPr>
          <p:cNvSpPr/>
          <p:nvPr/>
        </p:nvSpPr>
        <p:spPr>
          <a:xfrm>
            <a:off x="4831228" y="5414341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ED0307F-1260-7809-5887-CB61E6E7255F}"/>
              </a:ext>
            </a:extLst>
          </p:cNvPr>
          <p:cNvSpPr/>
          <p:nvPr/>
        </p:nvSpPr>
        <p:spPr>
          <a:xfrm>
            <a:off x="3252619" y="3250095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39946A79-9DFF-DF93-B28E-C207BAA41614}"/>
              </a:ext>
            </a:extLst>
          </p:cNvPr>
          <p:cNvSpPr/>
          <p:nvPr/>
        </p:nvSpPr>
        <p:spPr>
          <a:xfrm>
            <a:off x="4231152" y="3817937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4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AF8E97E-0B58-9497-C7E7-A900BC17A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474" y="835025"/>
            <a:ext cx="4302803" cy="5764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 err="1"/>
              <a:t>실문조사</a:t>
            </a:r>
            <a:r>
              <a:rPr lang="ko-KR" altLang="en-US" dirty="0"/>
              <a:t> 기본정보 입력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ko-KR" altLang="en-US" sz="1000" dirty="0"/>
              <a:t>분류 </a:t>
            </a:r>
            <a:r>
              <a:rPr lang="en-US" altLang="ko-KR" sz="1000" dirty="0"/>
              <a:t>: </a:t>
            </a:r>
            <a:r>
              <a:rPr lang="ko-KR" altLang="en-US" sz="1000" dirty="0"/>
              <a:t>소속 카테고리 선택</a:t>
            </a:r>
            <a:endParaRPr lang="en-US" altLang="ko-KR" sz="1000" dirty="0"/>
          </a:p>
          <a:p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2. 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 화면 구성 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: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 현재 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4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개의 템플릿으로 되어있으며 </a:t>
            </a:r>
            <a:r>
              <a:rPr lang="ko-KR" altLang="en-US" sz="1000" b="0" i="0" dirty="0" err="1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변경시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 설문참가자에게 다른 템플릿으로 나타남</a:t>
            </a:r>
            <a:endParaRPr lang="en-US" altLang="ko-KR" sz="1000" b="0" i="0" dirty="0">
              <a:solidFill>
                <a:srgbClr val="373A3C"/>
              </a:solidFill>
              <a:effectLst/>
              <a:latin typeface="Open Sans" panose="020F0502020204030204" pitchFamily="34" charset="0"/>
            </a:endParaRPr>
          </a:p>
          <a:p>
            <a:r>
              <a:rPr lang="en-US" altLang="ko-KR" sz="1000" dirty="0"/>
              <a:t>3. </a:t>
            </a:r>
            <a:r>
              <a:rPr lang="ko-KR" altLang="en-US" sz="1000" dirty="0"/>
              <a:t>설문개요 </a:t>
            </a:r>
            <a:r>
              <a:rPr lang="en-US" altLang="ko-KR" sz="1000" dirty="0"/>
              <a:t>: </a:t>
            </a:r>
            <a:r>
              <a:rPr lang="ko-KR" altLang="en-US" sz="1000" dirty="0" err="1"/>
              <a:t>한줄내리기는</a:t>
            </a:r>
            <a:r>
              <a:rPr lang="ko-KR" altLang="en-US" sz="1000" dirty="0"/>
              <a:t> </a:t>
            </a:r>
            <a:r>
              <a:rPr lang="en-US" altLang="ko-KR" sz="1000" dirty="0" err="1"/>
              <a:t>Shift+Enter</a:t>
            </a:r>
            <a:r>
              <a:rPr lang="en-US" altLang="ko-KR" sz="1000" dirty="0"/>
              <a:t> </a:t>
            </a:r>
            <a:r>
              <a:rPr lang="ko-KR" altLang="en-US" sz="1000" dirty="0"/>
              <a:t>키임</a:t>
            </a:r>
            <a:endParaRPr lang="en-US" altLang="ko-KR" sz="1000" dirty="0"/>
          </a:p>
          <a:p>
            <a:r>
              <a:rPr lang="en-US" altLang="ko-KR" sz="1000" dirty="0"/>
              <a:t>4. </a:t>
            </a:r>
            <a:r>
              <a:rPr lang="ko-KR" altLang="en-US" sz="1000" dirty="0"/>
              <a:t>설문기간 </a:t>
            </a:r>
            <a:r>
              <a:rPr lang="en-US" altLang="ko-KR" sz="1000" dirty="0"/>
              <a:t>: </a:t>
            </a:r>
            <a:r>
              <a:rPr lang="ko-KR" altLang="en-US" sz="1000" dirty="0"/>
              <a:t>설문기간의 </a:t>
            </a:r>
            <a:r>
              <a:rPr lang="ko-KR" altLang="en-US" sz="1000" dirty="0" err="1"/>
              <a:t>시작년월일을</a:t>
            </a:r>
            <a:r>
              <a:rPr lang="ko-KR" altLang="en-US" sz="1000" dirty="0"/>
              <a:t> </a:t>
            </a:r>
            <a:r>
              <a:rPr lang="ko-KR" altLang="en-US" sz="1000" dirty="0" err="1"/>
              <a:t>선택할수</a:t>
            </a:r>
            <a:r>
              <a:rPr lang="ko-KR" altLang="en-US" sz="1000" dirty="0"/>
              <a:t> 있도록 하였음</a:t>
            </a:r>
            <a:endParaRPr lang="en-US" altLang="ko-KR" sz="1000" dirty="0"/>
          </a:p>
          <a:p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(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다만 분단위는 컴퓨터마다 설정이 약간씩 다르기 때문에 선택하지 </a:t>
            </a:r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않는것이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좋음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)</a:t>
            </a:r>
          </a:p>
          <a:p>
            <a:pPr marL="228600" indent="-228600">
              <a:buAutoNum type="arabicPeriod" startAt="5"/>
            </a:pP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활성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/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비활성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비활성화하면 설문기간에 상관없이 홈페이지에서 설문이 보이지 않음</a:t>
            </a:r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6. 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공유범위 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: 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설정에 따라 다음과 같이 접근이 가능하다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.</a:t>
            </a:r>
          </a:p>
          <a:p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비공유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작성자만 </a:t>
            </a:r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볼수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있다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.</a:t>
            </a:r>
          </a:p>
          <a:p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전체공유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모든 사용자가 </a:t>
            </a:r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볼수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있다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.</a:t>
            </a:r>
          </a:p>
          <a:p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부서공유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작성자가 속한 부서만 </a:t>
            </a:r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볼수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있다</a:t>
            </a:r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7.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설문대상그룹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설문참여자를 복수로 </a:t>
            </a:r>
            <a:r>
              <a:rPr lang="ko-KR" altLang="en-US" sz="1000" dirty="0" err="1">
                <a:solidFill>
                  <a:srgbClr val="373A3C"/>
                </a:solidFill>
                <a:latin typeface="Open Sans" panose="020F0502020204030204" pitchFamily="34" charset="0"/>
              </a:rPr>
              <a:t>지정할수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 있다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.</a:t>
            </a:r>
          </a:p>
          <a:p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(1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개 이상 지정해야 함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)</a:t>
            </a:r>
          </a:p>
          <a:p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8.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목표응답자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설문에 응답한 사람이 해당 인원까지 차면 설문기간이 남았어도 설문이 중단된다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.</a:t>
            </a:r>
          </a:p>
          <a:p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9.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중복방지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: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설문중복방지 기준</a:t>
            </a:r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10.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상기 사항은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＂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설문조사 기본정보 수정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”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과 동일함</a:t>
            </a:r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108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E9B8AC55-CFE9-B0C1-36A2-31740028A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4" y="1079405"/>
            <a:ext cx="4783749" cy="53826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1B8428C2-3FB3-8F89-4943-BF0707E28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15" y="521621"/>
            <a:ext cx="1567109" cy="1115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설문조사 수정</a:t>
            </a:r>
            <a:r>
              <a:rPr lang="en-US" altLang="ko-KR" dirty="0"/>
              <a:t> </a:t>
            </a:r>
            <a:r>
              <a:rPr lang="ko-KR" altLang="en-US" dirty="0"/>
              <a:t>및 추가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목록에서 제목을 클릭하면 설문조사 기본 정보 내용화면으로 이동</a:t>
            </a:r>
            <a:endParaRPr lang="en-US" altLang="ko-KR" sz="1000" dirty="0"/>
          </a:p>
          <a:p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② 기본내용 수정버튼</a:t>
            </a:r>
            <a:endParaRPr lang="en-US" altLang="ko-KR" sz="1000" b="0" i="0" dirty="0">
              <a:solidFill>
                <a:srgbClr val="373A3C"/>
              </a:solidFill>
              <a:effectLst/>
              <a:latin typeface="Open Sans" panose="020F0502020204030204" pitchFamily="34" charset="0"/>
            </a:endParaRPr>
          </a:p>
          <a:p>
            <a:r>
              <a:rPr lang="ko-KR" altLang="en-US" sz="1000" dirty="0"/>
              <a:t>③ 세부정보 입력으로 이동</a:t>
            </a:r>
            <a:endParaRPr lang="en-US" altLang="ko-KR" sz="1000" dirty="0"/>
          </a:p>
          <a:p>
            <a:r>
              <a:rPr lang="ko-KR" altLang="en-US" sz="1000" dirty="0"/>
              <a:t>④ 세부정보 수정으로 이동</a:t>
            </a:r>
            <a:endParaRPr lang="en-US" altLang="ko-KR" sz="1000" dirty="0"/>
          </a:p>
          <a:p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상기 기본정보 항목의 기능은 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＂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설문조사수정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＂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과 동일함</a:t>
            </a:r>
            <a:endParaRPr lang="en-US" altLang="ko-KR" sz="1000" dirty="0">
              <a:solidFill>
                <a:srgbClr val="373A3C"/>
              </a:solidFill>
              <a:latin typeface="Open Sans" panose="020F0502020204030204" pitchFamily="34" charset="0"/>
            </a:endParaRPr>
          </a:p>
          <a:p>
            <a:endParaRPr lang="en-US" altLang="ko-KR" sz="1000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7CA40D1-1F46-9399-EC56-6D862DC5430A}"/>
              </a:ext>
            </a:extLst>
          </p:cNvPr>
          <p:cNvSpPr/>
          <p:nvPr/>
        </p:nvSpPr>
        <p:spPr>
          <a:xfrm>
            <a:off x="1130716" y="877160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523843B9-DD7F-7228-F254-B6F43F586581}"/>
              </a:ext>
            </a:extLst>
          </p:cNvPr>
          <p:cNvSpPr/>
          <p:nvPr/>
        </p:nvSpPr>
        <p:spPr>
          <a:xfrm>
            <a:off x="3610232" y="6241349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4294D3A7-B31B-F2D1-089A-B9B59F0E73E4}"/>
              </a:ext>
            </a:extLst>
          </p:cNvPr>
          <p:cNvSpPr/>
          <p:nvPr/>
        </p:nvSpPr>
        <p:spPr>
          <a:xfrm>
            <a:off x="4112431" y="6244838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CE29600E-922A-829D-C07E-D1283D7E4139}"/>
              </a:ext>
            </a:extLst>
          </p:cNvPr>
          <p:cNvSpPr/>
          <p:nvPr/>
        </p:nvSpPr>
        <p:spPr>
          <a:xfrm>
            <a:off x="4614630" y="6241349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57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D3F45E5F-59B7-8482-E1CD-ACB117151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" y="1800225"/>
            <a:ext cx="4890355" cy="3009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설문양식 공통사항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해당 설문이 들어갈 카테고리</a:t>
            </a:r>
            <a:endParaRPr lang="en-US" altLang="ko-KR" sz="1000" dirty="0"/>
          </a:p>
          <a:p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② 문항 번호</a:t>
            </a:r>
            <a:endParaRPr lang="en-US" altLang="ko-KR" sz="1000" b="0" i="0" dirty="0">
              <a:solidFill>
                <a:srgbClr val="373A3C"/>
              </a:solidFill>
              <a:effectLst/>
              <a:latin typeface="Open Sans" panose="020F0502020204030204" pitchFamily="34" charset="0"/>
            </a:endParaRPr>
          </a:p>
          <a:p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- 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번호만 넣어주세요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.</a:t>
            </a:r>
          </a:p>
          <a:p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- 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예를 들어 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“[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문 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11]” 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이면 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“11” 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만 </a:t>
            </a:r>
            <a:r>
              <a:rPr lang="ko-KR" altLang="en-US" sz="1000" b="0" i="0" dirty="0" err="1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넣어주시면</a:t>
            </a:r>
            <a:r>
              <a:rPr lang="ko-KR" altLang="en-US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 됩니다</a:t>
            </a:r>
            <a:r>
              <a:rPr lang="en-US" altLang="ko-KR" sz="1000" b="0" i="0" dirty="0">
                <a:solidFill>
                  <a:srgbClr val="373A3C"/>
                </a:solidFill>
                <a:effectLst/>
                <a:latin typeface="Open Sans" panose="020F0502020204030204" pitchFamily="34" charset="0"/>
              </a:rPr>
              <a:t>.</a:t>
            </a:r>
          </a:p>
          <a:p>
            <a:r>
              <a:rPr lang="ko-KR" altLang="en-US" sz="1000" dirty="0"/>
              <a:t>③ 제목</a:t>
            </a:r>
            <a:endParaRPr lang="en-US" altLang="ko-KR" sz="1000" dirty="0"/>
          </a:p>
          <a:p>
            <a:r>
              <a:rPr lang="ko-KR" altLang="en-US" sz="1000" dirty="0"/>
              <a:t>④ </a:t>
            </a:r>
            <a:r>
              <a:rPr lang="ko-KR" altLang="en-US" sz="1000" dirty="0" err="1"/>
              <a:t>응답예시</a:t>
            </a:r>
            <a:endParaRPr lang="en-US" altLang="ko-KR" sz="1000" dirty="0"/>
          </a:p>
          <a:p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- </a:t>
            </a:r>
            <a:r>
              <a:rPr lang="ko-KR" altLang="en-US" sz="1000" dirty="0">
                <a:solidFill>
                  <a:srgbClr val="373A3C"/>
                </a:solidFill>
                <a:latin typeface="Open Sans" panose="020F0502020204030204" pitchFamily="34" charset="0"/>
              </a:rPr>
              <a:t>입력을 안하시면 나오지 않습니다</a:t>
            </a:r>
            <a:r>
              <a:rPr lang="en-US" altLang="ko-KR" sz="1000" dirty="0">
                <a:solidFill>
                  <a:srgbClr val="373A3C"/>
                </a:solidFill>
                <a:latin typeface="Open Sans" panose="020F0502020204030204" pitchFamily="34" charset="0"/>
              </a:rPr>
              <a:t>.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523843B9-DD7F-7228-F254-B6F43F586581}"/>
              </a:ext>
            </a:extLst>
          </p:cNvPr>
          <p:cNvSpPr/>
          <p:nvPr/>
        </p:nvSpPr>
        <p:spPr>
          <a:xfrm>
            <a:off x="2370572" y="2732566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4294D3A7-B31B-F2D1-089A-B9B59F0E73E4}"/>
              </a:ext>
            </a:extLst>
          </p:cNvPr>
          <p:cNvSpPr/>
          <p:nvPr/>
        </p:nvSpPr>
        <p:spPr>
          <a:xfrm>
            <a:off x="4127598" y="3444398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CE29600E-922A-829D-C07E-D1283D7E4139}"/>
              </a:ext>
            </a:extLst>
          </p:cNvPr>
          <p:cNvSpPr/>
          <p:nvPr/>
        </p:nvSpPr>
        <p:spPr>
          <a:xfrm>
            <a:off x="4085780" y="4255634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B614A6-6C03-F31D-FBAB-1F6522078B9E}"/>
              </a:ext>
            </a:extLst>
          </p:cNvPr>
          <p:cNvSpPr txBox="1"/>
          <p:nvPr/>
        </p:nvSpPr>
        <p:spPr>
          <a:xfrm>
            <a:off x="1044884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0. </a:t>
            </a:r>
            <a:r>
              <a:rPr lang="ko-KR" altLang="en-US" dirty="0">
                <a:solidFill>
                  <a:srgbClr val="FF0000"/>
                </a:solidFill>
              </a:rPr>
              <a:t>설문 입력양식 공통사항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5F990D-A390-1BED-B9BE-FFB695A44879}"/>
              </a:ext>
            </a:extLst>
          </p:cNvPr>
          <p:cNvSpPr txBox="1"/>
          <p:nvPr/>
        </p:nvSpPr>
        <p:spPr>
          <a:xfrm>
            <a:off x="7077710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결과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01ED1A2-465A-6816-0FFA-5203DB756582}"/>
              </a:ext>
            </a:extLst>
          </p:cNvPr>
          <p:cNvSpPr/>
          <p:nvPr/>
        </p:nvSpPr>
        <p:spPr>
          <a:xfrm>
            <a:off x="2657859" y="1999612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66C4373-E342-E205-3BF9-9255B4ED3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332" y="2111577"/>
            <a:ext cx="3147507" cy="883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D8C85FE6-3BC1-9664-1BBD-6A97EC97B6B2}"/>
              </a:ext>
            </a:extLst>
          </p:cNvPr>
          <p:cNvCxnSpPr>
            <a:cxnSpLocks/>
          </p:cNvCxnSpPr>
          <p:nvPr/>
        </p:nvCxnSpPr>
        <p:spPr>
          <a:xfrm flipV="1">
            <a:off x="2966805" y="2253615"/>
            <a:ext cx="3086992" cy="60984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016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선택형 설문양식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</a:t>
            </a:r>
            <a:r>
              <a:rPr lang="en-US" altLang="ko-KR" sz="1000" dirty="0"/>
              <a:t>“</a:t>
            </a:r>
            <a:r>
              <a:rPr lang="ko-KR" altLang="en-US" sz="1000" dirty="0"/>
              <a:t>기타항목생성</a:t>
            </a:r>
            <a:r>
              <a:rPr lang="en-US" altLang="ko-KR" sz="1000" dirty="0"/>
              <a:t>＂</a:t>
            </a:r>
            <a:r>
              <a:rPr lang="ko-KR" altLang="en-US" sz="1000" dirty="0"/>
              <a:t>을 체크하시면 </a:t>
            </a:r>
            <a:r>
              <a:rPr lang="ko-KR" altLang="en-US" sz="1000" dirty="0" err="1"/>
              <a:t>맨마지막에</a:t>
            </a:r>
            <a:r>
              <a:rPr lang="ko-KR" altLang="en-US" sz="1000" dirty="0"/>
              <a:t> </a:t>
            </a:r>
            <a:r>
              <a:rPr lang="en-US" altLang="ko-KR" sz="1000" dirty="0"/>
              <a:t>＂</a:t>
            </a:r>
            <a:r>
              <a:rPr lang="ko-KR" altLang="en-US" sz="1000" dirty="0"/>
              <a:t>기타</a:t>
            </a:r>
            <a:r>
              <a:rPr lang="en-US" altLang="ko-KR" sz="1000" dirty="0"/>
              <a:t>＂</a:t>
            </a:r>
            <a:r>
              <a:rPr lang="ko-KR" altLang="en-US" sz="1000" dirty="0"/>
              <a:t>항목과 텍스트 입력란이 나타남</a:t>
            </a:r>
            <a:endParaRPr lang="en-US" altLang="ko-KR" sz="1000" dirty="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523843B9-DD7F-7228-F254-B6F43F586581}"/>
              </a:ext>
            </a:extLst>
          </p:cNvPr>
          <p:cNvSpPr/>
          <p:nvPr/>
        </p:nvSpPr>
        <p:spPr>
          <a:xfrm>
            <a:off x="3383250" y="4675692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4294D3A7-B31B-F2D1-089A-B9B59F0E73E4}"/>
              </a:ext>
            </a:extLst>
          </p:cNvPr>
          <p:cNvSpPr/>
          <p:nvPr/>
        </p:nvSpPr>
        <p:spPr>
          <a:xfrm>
            <a:off x="4231153" y="4979681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CE29600E-922A-829D-C07E-D1283D7E4139}"/>
              </a:ext>
            </a:extLst>
          </p:cNvPr>
          <p:cNvSpPr/>
          <p:nvPr/>
        </p:nvSpPr>
        <p:spPr>
          <a:xfrm>
            <a:off x="4817300" y="4979680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DA6EA2D-FEC1-FD12-7AF1-68422D2FB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519" y="1685685"/>
            <a:ext cx="4914593" cy="3617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B88A3BC-EFFE-F472-96CA-AFB5CDDC1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49320"/>
            <a:ext cx="3145358" cy="7741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7B614A6-6C03-F31D-FBAB-1F6522078B9E}"/>
              </a:ext>
            </a:extLst>
          </p:cNvPr>
          <p:cNvSpPr txBox="1"/>
          <p:nvPr/>
        </p:nvSpPr>
        <p:spPr>
          <a:xfrm>
            <a:off x="1044884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1. </a:t>
            </a:r>
            <a:r>
              <a:rPr lang="ko-KR" altLang="en-US" dirty="0">
                <a:solidFill>
                  <a:srgbClr val="FF0000"/>
                </a:solidFill>
              </a:rPr>
              <a:t>선택형 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입력화면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5F990D-A390-1BED-B9BE-FFB695A44879}"/>
              </a:ext>
            </a:extLst>
          </p:cNvPr>
          <p:cNvSpPr txBox="1"/>
          <p:nvPr/>
        </p:nvSpPr>
        <p:spPr>
          <a:xfrm>
            <a:off x="6171188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결과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01ED1A2-465A-6816-0FFA-5203DB756582}"/>
              </a:ext>
            </a:extLst>
          </p:cNvPr>
          <p:cNvSpPr/>
          <p:nvPr/>
        </p:nvSpPr>
        <p:spPr>
          <a:xfrm>
            <a:off x="2441626" y="4069468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0CFC9CD5-94DA-5CD9-3608-3E66D2ADA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399" y="4199766"/>
            <a:ext cx="2434077" cy="716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5F157E96-B7A0-5627-B771-A0C516D24C4D}"/>
              </a:ext>
            </a:extLst>
          </p:cNvPr>
          <p:cNvCxnSpPr/>
          <p:nvPr/>
        </p:nvCxnSpPr>
        <p:spPr>
          <a:xfrm>
            <a:off x="2874815" y="4304963"/>
            <a:ext cx="322118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092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AA8A7A7-01D6-A1F9-56C2-91038A087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99" y="1685684"/>
            <a:ext cx="4889713" cy="3552187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다중 선택형 설문양식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</a:t>
            </a:r>
            <a:r>
              <a:rPr lang="en-US" altLang="ko-KR" sz="1000" dirty="0"/>
              <a:t>“</a:t>
            </a:r>
            <a:r>
              <a:rPr lang="ko-KR" altLang="en-US" sz="1000" dirty="0"/>
              <a:t>기타항목생성</a:t>
            </a:r>
            <a:r>
              <a:rPr lang="en-US" altLang="ko-KR" sz="1000" dirty="0"/>
              <a:t>＂</a:t>
            </a:r>
            <a:r>
              <a:rPr lang="ko-KR" altLang="en-US" sz="1000" dirty="0"/>
              <a:t>을 체크하시면 </a:t>
            </a:r>
            <a:r>
              <a:rPr lang="ko-KR" altLang="en-US" sz="1000" dirty="0" err="1"/>
              <a:t>맨마지막에</a:t>
            </a:r>
            <a:r>
              <a:rPr lang="ko-KR" altLang="en-US" sz="1000" dirty="0"/>
              <a:t> </a:t>
            </a:r>
            <a:r>
              <a:rPr lang="en-US" altLang="ko-KR" sz="1000" dirty="0"/>
              <a:t>＂</a:t>
            </a:r>
            <a:r>
              <a:rPr lang="ko-KR" altLang="en-US" sz="1000" dirty="0"/>
              <a:t>기타</a:t>
            </a:r>
            <a:r>
              <a:rPr lang="en-US" altLang="ko-KR" sz="1000" dirty="0"/>
              <a:t>＂</a:t>
            </a:r>
            <a:r>
              <a:rPr lang="ko-KR" altLang="en-US" sz="1000" dirty="0"/>
              <a:t>항목과 텍스트 입력란이 나타남</a:t>
            </a:r>
            <a:endParaRPr lang="en-US" altLang="ko-KR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B614A6-6C03-F31D-FBAB-1F6522078B9E}"/>
              </a:ext>
            </a:extLst>
          </p:cNvPr>
          <p:cNvSpPr txBox="1"/>
          <p:nvPr/>
        </p:nvSpPr>
        <p:spPr>
          <a:xfrm>
            <a:off x="1044884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2. </a:t>
            </a:r>
            <a:r>
              <a:rPr lang="ko-KR" altLang="en-US" dirty="0">
                <a:solidFill>
                  <a:srgbClr val="FF0000"/>
                </a:solidFill>
              </a:rPr>
              <a:t>다중 선택형 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입력화면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5F990D-A390-1BED-B9BE-FFB695A44879}"/>
              </a:ext>
            </a:extLst>
          </p:cNvPr>
          <p:cNvSpPr txBox="1"/>
          <p:nvPr/>
        </p:nvSpPr>
        <p:spPr>
          <a:xfrm>
            <a:off x="6171188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결과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01ED1A2-465A-6816-0FFA-5203DB756582}"/>
              </a:ext>
            </a:extLst>
          </p:cNvPr>
          <p:cNvSpPr/>
          <p:nvPr/>
        </p:nvSpPr>
        <p:spPr>
          <a:xfrm>
            <a:off x="2441626" y="4271103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5F157E96-B7A0-5627-B771-A0C516D24C4D}"/>
              </a:ext>
            </a:extLst>
          </p:cNvPr>
          <p:cNvCxnSpPr/>
          <p:nvPr/>
        </p:nvCxnSpPr>
        <p:spPr>
          <a:xfrm>
            <a:off x="2874815" y="4497220"/>
            <a:ext cx="322118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AC14CB6F-5B0A-2559-57E9-C8FAD5C19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28365"/>
            <a:ext cx="3069547" cy="843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A4BA64B3-9887-8A56-E485-609125A5B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988" y="4239114"/>
            <a:ext cx="2445300" cy="815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943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B8B434A8-106C-E7F9-D52F-53D4013F2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91" y="1685683"/>
            <a:ext cx="4806021" cy="3552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712FCD7-C22A-979C-213A-FFA02AF7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생성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8884150-252A-0112-D70D-544825621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입력형 설문양식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5A4203E-45AA-FD7D-C976-A290B6B8F3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생성 </a:t>
            </a:r>
            <a:r>
              <a:rPr lang="en-US" altLang="ko-KR" dirty="0"/>
              <a:t>&gt; </a:t>
            </a:r>
            <a:r>
              <a:rPr lang="ko-KR" altLang="en-US" dirty="0"/>
              <a:t>생성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15A52C8-DC2E-F4BE-5DD0-C5F42F0734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8" name="텍스트 개체 틀 5">
            <a:extLst>
              <a:ext uri="{FF2B5EF4-FFF2-40B4-BE49-F238E27FC236}">
                <a16:creationId xmlns:a16="http://schemas.microsoft.com/office/drawing/2014/main" id="{FC91F813-6CC2-5F12-8195-358C44BA20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69438" y="835025"/>
            <a:ext cx="2654300" cy="5965825"/>
          </a:xfrm>
        </p:spPr>
        <p:txBody>
          <a:bodyPr/>
          <a:lstStyle/>
          <a:p>
            <a:r>
              <a:rPr lang="ko-KR" altLang="en-US" sz="1000" dirty="0"/>
              <a:t>① </a:t>
            </a:r>
            <a:r>
              <a:rPr lang="en-US" altLang="ko-KR" sz="1000" dirty="0"/>
              <a:t>“</a:t>
            </a:r>
            <a:r>
              <a:rPr lang="ko-KR" altLang="en-US" sz="1000" dirty="0"/>
              <a:t>글자수제한</a:t>
            </a:r>
            <a:r>
              <a:rPr lang="en-US" altLang="ko-KR" sz="1000" dirty="0"/>
              <a:t>＂</a:t>
            </a:r>
            <a:r>
              <a:rPr lang="ko-KR" altLang="en-US" sz="1000" dirty="0"/>
              <a:t>은 중간발표때 나왔던 의견을 적용함</a:t>
            </a:r>
            <a:endParaRPr lang="en-US" altLang="ko-KR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B614A6-6C03-F31D-FBAB-1F6522078B9E}"/>
              </a:ext>
            </a:extLst>
          </p:cNvPr>
          <p:cNvSpPr txBox="1"/>
          <p:nvPr/>
        </p:nvSpPr>
        <p:spPr>
          <a:xfrm>
            <a:off x="1044884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3. </a:t>
            </a:r>
            <a:r>
              <a:rPr lang="ko-KR" altLang="en-US" dirty="0">
                <a:solidFill>
                  <a:srgbClr val="FF0000"/>
                </a:solidFill>
              </a:rPr>
              <a:t>입력형 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입력화면</a:t>
            </a:r>
            <a:r>
              <a:rPr lang="en-US" altLang="ko-KR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5F990D-A390-1BED-B9BE-FFB695A44879}"/>
              </a:ext>
            </a:extLst>
          </p:cNvPr>
          <p:cNvSpPr txBox="1"/>
          <p:nvPr/>
        </p:nvSpPr>
        <p:spPr>
          <a:xfrm>
            <a:off x="6171188" y="1047029"/>
            <a:ext cx="358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결과</a:t>
            </a:r>
            <a:endParaRPr lang="en-US" altLang="ko-KR" dirty="0">
              <a:solidFill>
                <a:srgbClr val="FF0000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A97DFA7-7B39-7675-0E5B-ABFD268C7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28365"/>
            <a:ext cx="3069547" cy="8944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21E75A73-5D8C-E428-F70C-2C32CE00EBEE}"/>
              </a:ext>
            </a:extLst>
          </p:cNvPr>
          <p:cNvSpPr/>
          <p:nvPr/>
        </p:nvSpPr>
        <p:spPr>
          <a:xfrm>
            <a:off x="4410057" y="3103967"/>
            <a:ext cx="357809" cy="3578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159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9305</TotalTime>
  <Words>650</Words>
  <Application>Microsoft Office PowerPoint</Application>
  <PresentationFormat>와이드스크린</PresentationFormat>
  <Paragraphs>156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8" baseType="lpstr">
      <vt:lpstr>맑은 고딕</vt:lpstr>
      <vt:lpstr>Arial</vt:lpstr>
      <vt:lpstr>Open Sans</vt:lpstr>
      <vt:lpstr>Office 테마</vt:lpstr>
      <vt:lpstr>온라인 설문조사 시스템  사용자 매뉴얼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LST  엘에스티</dc:title>
  <dc:creator>Daniel</dc:creator>
  <cp:lastModifiedBy>종철 이</cp:lastModifiedBy>
  <cp:revision>61</cp:revision>
  <cp:lastPrinted>2022-01-17T08:43:41Z</cp:lastPrinted>
  <dcterms:created xsi:type="dcterms:W3CDTF">2021-12-17T08:13:06Z</dcterms:created>
  <dcterms:modified xsi:type="dcterms:W3CDTF">2023-12-26T01:13:23Z</dcterms:modified>
</cp:coreProperties>
</file>